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94a46fb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94a46fb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94a46fb3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94a46fb3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94a46fb3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94a46fb3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b9c6c79e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b9c6c79e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794a46fb3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94a46fb3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94a46fb3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94a46fb3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59ccc22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59ccc22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59ccc220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59ccc220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6b9c6c79e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b9c6c79e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94a46fb3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94a46fb3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94a46fb3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94a46fb3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6b9c6c79e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6b9c6c79e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94a46fb3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94a46fb3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b9c6c79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b9c6c79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794a46fb3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94a46fb3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6b9c6c79e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b9c6c79e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6b9c6c79e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6b9c6c79e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94a46fb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94a46fb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94a46fb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94a46fb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94a46fb3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94a46fb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7.png"/><Relationship Id="rId5"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jpg"/><Relationship Id="rId4" Type="http://schemas.openxmlformats.org/officeDocument/2006/relationships/image" Target="../media/image14.png"/><Relationship Id="rId5"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vi" sz="5000"/>
              <a:t>C</a:t>
            </a:r>
            <a:r>
              <a:rPr b="1" lang="vi" sz="5000"/>
              <a:t>Ơ SỞ TRÍ TUỆ NHÂN TẠO</a:t>
            </a:r>
            <a:endParaRPr b="1" sz="5000"/>
          </a:p>
          <a:p>
            <a:pPr indent="0" lvl="0" marL="0" rtl="0" algn="ctr">
              <a:spcBef>
                <a:spcPts val="0"/>
              </a:spcBef>
              <a:spcAft>
                <a:spcPts val="0"/>
              </a:spcAft>
              <a:buNone/>
            </a:pPr>
            <a:r>
              <a:rPr b="1" lang="vi" sz="4500"/>
              <a:t>LEGO MINDSTORM </a:t>
            </a:r>
            <a:endParaRPr b="1" sz="4500"/>
          </a:p>
        </p:txBody>
      </p:sp>
      <p:sp>
        <p:nvSpPr>
          <p:cNvPr id="55" name="Google Shape;55;p13"/>
          <p:cNvSpPr txBox="1"/>
          <p:nvPr>
            <p:ph idx="1" type="subTitle"/>
          </p:nvPr>
        </p:nvSpPr>
        <p:spPr>
          <a:xfrm>
            <a:off x="311700" y="3138925"/>
            <a:ext cx="8520600" cy="12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a:solidFill>
                  <a:srgbClr val="000000"/>
                </a:solidFill>
              </a:rPr>
              <a:t>1712856: H</a:t>
            </a:r>
            <a:r>
              <a:rPr lang="vi">
                <a:solidFill>
                  <a:srgbClr val="000000"/>
                </a:solidFill>
              </a:rPr>
              <a:t>uỳnh Văn Tú</a:t>
            </a:r>
            <a:endParaRPr>
              <a:solidFill>
                <a:srgbClr val="000000"/>
              </a:solidFill>
            </a:endParaRPr>
          </a:p>
          <a:p>
            <a:pPr indent="0" lvl="0" marL="0" rtl="0" algn="l">
              <a:spcBef>
                <a:spcPts val="0"/>
              </a:spcBef>
              <a:spcAft>
                <a:spcPts val="0"/>
              </a:spcAft>
              <a:buNone/>
            </a:pPr>
            <a:r>
              <a:rPr lang="vi">
                <a:solidFill>
                  <a:srgbClr val="000000"/>
                </a:solidFill>
              </a:rPr>
              <a:t>1712858: Nguyễn Ngọc Tú</a:t>
            </a:r>
            <a:r>
              <a:rPr lang="vi"/>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2" name="Google Shape;112;p22"/>
          <p:cNvPicPr preferRelativeResize="0"/>
          <p:nvPr/>
        </p:nvPicPr>
        <p:blipFill>
          <a:blip r:embed="rId4">
            <a:alphaModFix/>
          </a:blip>
          <a:stretch>
            <a:fillRect/>
          </a:stretch>
        </p:blipFill>
        <p:spPr>
          <a:xfrm>
            <a:off x="0" y="639505"/>
            <a:ext cx="9144001" cy="43042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6" name="Shape 116"/>
        <p:cNvGrpSpPr/>
        <p:nvPr/>
      </p:nvGrpSpPr>
      <p:grpSpPr>
        <a:xfrm>
          <a:off x="0" y="0"/>
          <a:ext cx="0" cy="0"/>
          <a:chOff x="0" y="0"/>
          <a:chExt cx="0" cy="0"/>
        </a:xfrm>
      </p:grpSpPr>
      <p:sp>
        <p:nvSpPr>
          <p:cNvPr id="117" name="Google Shape;117;p23"/>
          <p:cNvSpPr txBox="1"/>
          <p:nvPr>
            <p:ph type="title"/>
          </p:nvPr>
        </p:nvSpPr>
        <p:spPr>
          <a:xfrm>
            <a:off x="385175"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118" name="Google Shape;118;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9" name="Google Shape;119;p23"/>
          <p:cNvPicPr preferRelativeResize="0"/>
          <p:nvPr/>
        </p:nvPicPr>
        <p:blipFill>
          <a:blip r:embed="rId4">
            <a:alphaModFix/>
          </a:blip>
          <a:stretch>
            <a:fillRect/>
          </a:stretch>
        </p:blipFill>
        <p:spPr>
          <a:xfrm>
            <a:off x="0" y="708555"/>
            <a:ext cx="9144001" cy="43042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6" name="Google Shape;126;p24"/>
          <p:cNvPicPr preferRelativeResize="0"/>
          <p:nvPr/>
        </p:nvPicPr>
        <p:blipFill>
          <a:blip r:embed="rId4">
            <a:alphaModFix/>
          </a:blip>
          <a:stretch>
            <a:fillRect/>
          </a:stretch>
        </p:blipFill>
        <p:spPr>
          <a:xfrm>
            <a:off x="0" y="629505"/>
            <a:ext cx="9144001" cy="430424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25"/>
          <p:cNvSpPr txBox="1"/>
          <p:nvPr>
            <p:ph type="title"/>
          </p:nvPr>
        </p:nvSpPr>
        <p:spPr>
          <a:xfrm>
            <a:off x="35165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 </a:t>
            </a:r>
            <a:endParaRPr b="1"/>
          </a:p>
        </p:txBody>
      </p:sp>
      <p:sp>
        <p:nvSpPr>
          <p:cNvPr id="132" name="Google Shape;132;p25"/>
          <p:cNvSpPr txBox="1"/>
          <p:nvPr>
            <p:ph idx="1" type="body"/>
          </p:nvPr>
        </p:nvSpPr>
        <p:spPr>
          <a:xfrm>
            <a:off x="311700" y="8229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sz="1600">
                <a:solidFill>
                  <a:srgbClr val="000000"/>
                </a:solidFill>
              </a:rPr>
              <a:t>Th</a:t>
            </a:r>
            <a:r>
              <a:rPr b="1" lang="vi" sz="1600">
                <a:solidFill>
                  <a:srgbClr val="000000"/>
                </a:solidFill>
              </a:rPr>
              <a:t>uật toán vận hành: </a:t>
            </a:r>
            <a:endParaRPr b="1" sz="1600">
              <a:solidFill>
                <a:srgbClr val="000000"/>
              </a:solidFill>
            </a:endParaRPr>
          </a:p>
          <a:p>
            <a:pPr indent="0" lvl="0" marL="0" rtl="0" algn="l">
              <a:spcBef>
                <a:spcPts val="1600"/>
              </a:spcBef>
              <a:spcAft>
                <a:spcPts val="0"/>
              </a:spcAft>
              <a:buNone/>
            </a:pPr>
            <a:r>
              <a:rPr b="1" lang="vi" sz="1600">
                <a:solidFill>
                  <a:srgbClr val="000000"/>
                </a:solidFill>
              </a:rPr>
              <a:t>B1: </a:t>
            </a:r>
            <a:r>
              <a:rPr lang="vi" sz="1600">
                <a:solidFill>
                  <a:srgbClr val="000000"/>
                </a:solidFill>
              </a:rPr>
              <a:t>Nếu color sensor gặp vật có màu:</a:t>
            </a:r>
            <a:endParaRPr sz="1600">
              <a:solidFill>
                <a:srgbClr val="000000"/>
              </a:solidFill>
            </a:endParaRPr>
          </a:p>
          <a:p>
            <a:pPr indent="0" lvl="0" marL="0" rtl="0" algn="l">
              <a:spcBef>
                <a:spcPts val="1600"/>
              </a:spcBef>
              <a:spcAft>
                <a:spcPts val="0"/>
              </a:spcAft>
              <a:buNone/>
            </a:pPr>
            <a:r>
              <a:rPr lang="vi" sz="1600">
                <a:solidFill>
                  <a:srgbClr val="000000"/>
                </a:solidFill>
              </a:rPr>
              <a:t>		+ Màu đen: quay thanh trượt 1 góc 50 độ ngược chiều KĐH</a:t>
            </a:r>
            <a:endParaRPr sz="1600">
              <a:solidFill>
                <a:srgbClr val="000000"/>
              </a:solidFill>
            </a:endParaRPr>
          </a:p>
          <a:p>
            <a:pPr indent="0" lvl="0" marL="0" rtl="0" algn="l">
              <a:spcBef>
                <a:spcPts val="1600"/>
              </a:spcBef>
              <a:spcAft>
                <a:spcPts val="0"/>
              </a:spcAft>
              <a:buNone/>
            </a:pPr>
            <a:r>
              <a:rPr lang="vi" sz="1600">
                <a:solidFill>
                  <a:srgbClr val="000000"/>
                </a:solidFill>
              </a:rPr>
              <a:t>		+ Màu trắng: quay thanh trượt 1 góc 50 độ cùng chiều KĐH</a:t>
            </a:r>
            <a:endParaRPr sz="1600">
              <a:solidFill>
                <a:srgbClr val="000000"/>
              </a:solidFill>
            </a:endParaRPr>
          </a:p>
          <a:p>
            <a:pPr indent="0" lvl="0" marL="0" rtl="0" algn="l">
              <a:spcBef>
                <a:spcPts val="1600"/>
              </a:spcBef>
              <a:spcAft>
                <a:spcPts val="0"/>
              </a:spcAft>
              <a:buNone/>
            </a:pPr>
            <a:r>
              <a:rPr lang="vi" sz="1600">
                <a:solidFill>
                  <a:srgbClr val="000000"/>
                </a:solidFill>
              </a:rPr>
              <a:t>		+ Màu xám: không quay thanh trượt</a:t>
            </a:r>
            <a:endParaRPr b="1" sz="1600">
              <a:solidFill>
                <a:srgbClr val="000000"/>
              </a:solidFill>
            </a:endParaRPr>
          </a:p>
          <a:p>
            <a:pPr indent="0" lvl="0" marL="0" rtl="0" algn="l">
              <a:spcBef>
                <a:spcPts val="1600"/>
              </a:spcBef>
              <a:spcAft>
                <a:spcPts val="0"/>
              </a:spcAft>
              <a:buNone/>
            </a:pPr>
            <a:r>
              <a:rPr b="1" lang="vi" sz="1600">
                <a:solidFill>
                  <a:srgbClr val="000000"/>
                </a:solidFill>
              </a:rPr>
              <a:t>B2:</a:t>
            </a:r>
            <a:r>
              <a:rPr lang="vi" sz="1600">
                <a:solidFill>
                  <a:srgbClr val="000000"/>
                </a:solidFill>
              </a:rPr>
              <a:t> Motor của tay đẩy xoay, đẩy vật xuống thanh trượt.</a:t>
            </a:r>
            <a:endParaRPr sz="1600">
              <a:solidFill>
                <a:srgbClr val="000000"/>
              </a:solidFill>
            </a:endParaRPr>
          </a:p>
          <a:p>
            <a:pPr indent="0" lvl="0" marL="0" rtl="0" algn="l">
              <a:spcBef>
                <a:spcPts val="1600"/>
              </a:spcBef>
              <a:spcAft>
                <a:spcPts val="0"/>
              </a:spcAft>
              <a:buNone/>
            </a:pPr>
            <a:r>
              <a:rPr b="1" lang="vi" sz="1600">
                <a:solidFill>
                  <a:srgbClr val="000000"/>
                </a:solidFill>
              </a:rPr>
              <a:t>B3: </a:t>
            </a:r>
            <a:r>
              <a:rPr lang="vi" sz="1600">
                <a:solidFill>
                  <a:srgbClr val="000000"/>
                </a:solidFill>
              </a:rPr>
              <a:t>Thanh trượt quay về trí ban đầu (thẳng đứng)</a:t>
            </a:r>
            <a:r>
              <a:rPr b="1" lang="vi" sz="1600">
                <a:solidFill>
                  <a:srgbClr val="000000"/>
                </a:solidFill>
              </a:rPr>
              <a:t> </a:t>
            </a:r>
            <a:endParaRPr b="1" sz="1600">
              <a:solidFill>
                <a:srgbClr val="000000"/>
              </a:solidFill>
            </a:endParaRPr>
          </a:p>
          <a:p>
            <a:pPr indent="0" lvl="0" marL="0" rtl="0" algn="l">
              <a:spcBef>
                <a:spcPts val="1600"/>
              </a:spcBef>
              <a:spcAft>
                <a:spcPts val="0"/>
              </a:spcAft>
              <a:buNone/>
            </a:pPr>
            <a:r>
              <a:rPr b="1" lang="vi" sz="1600">
                <a:solidFill>
                  <a:srgbClr val="000000"/>
                </a:solidFill>
              </a:rPr>
              <a:t>B4: </a:t>
            </a:r>
            <a:r>
              <a:rPr lang="vi" sz="1600">
                <a:solidFill>
                  <a:srgbClr val="000000"/>
                </a:solidFill>
              </a:rPr>
              <a:t>Lặp lại đến khi hết vật.</a:t>
            </a:r>
            <a:endParaRPr sz="1600">
              <a:solidFill>
                <a:srgbClr val="000000"/>
              </a:solidFill>
            </a:endParaRPr>
          </a:p>
          <a:p>
            <a:pPr indent="0" lvl="0" marL="0" rtl="0" algn="l">
              <a:spcBef>
                <a:spcPts val="1600"/>
              </a:spcBef>
              <a:spcAft>
                <a:spcPts val="1600"/>
              </a:spcAft>
              <a:buNone/>
            </a:pPr>
            <a:r>
              <a:t/>
            </a:r>
            <a:endParaRPr b="1">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a:t>
            </a:r>
            <a:endParaRPr b="1"/>
          </a:p>
        </p:txBody>
      </p:sp>
      <p:sp>
        <p:nvSpPr>
          <p:cNvPr id="138" name="Google Shape;138;p26"/>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t>Lưu đồ giải thuật</a:t>
            </a:r>
            <a:r>
              <a:rPr lang="vi"/>
              <a:t>.</a:t>
            </a:r>
            <a:endParaRPr/>
          </a:p>
        </p:txBody>
      </p:sp>
      <p:pic>
        <p:nvPicPr>
          <p:cNvPr id="139" name="Google Shape;139;p26"/>
          <p:cNvPicPr preferRelativeResize="0"/>
          <p:nvPr/>
        </p:nvPicPr>
        <p:blipFill>
          <a:blip r:embed="rId4">
            <a:alphaModFix/>
          </a:blip>
          <a:stretch>
            <a:fillRect/>
          </a:stretch>
        </p:blipFill>
        <p:spPr>
          <a:xfrm>
            <a:off x="2875896" y="0"/>
            <a:ext cx="3392209" cy="5143501"/>
          </a:xfrm>
          <a:prstGeom prst="rect">
            <a:avLst/>
          </a:prstGeom>
          <a:noFill/>
          <a:ln>
            <a:noFill/>
          </a:ln>
        </p:spPr>
      </p:pic>
      <p:sp>
        <p:nvSpPr>
          <p:cNvPr id="140" name="Google Shape;140;p26"/>
          <p:cNvSpPr txBox="1"/>
          <p:nvPr/>
        </p:nvSpPr>
        <p:spPr>
          <a:xfrm>
            <a:off x="7160925" y="1893300"/>
            <a:ext cx="1128600" cy="40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a:t>Quay thanh trượt</a:t>
            </a:r>
            <a:endParaRPr/>
          </a:p>
        </p:txBody>
      </p:sp>
      <p:sp>
        <p:nvSpPr>
          <p:cNvPr id="141" name="Google Shape;141;p26"/>
          <p:cNvSpPr txBox="1"/>
          <p:nvPr/>
        </p:nvSpPr>
        <p:spPr>
          <a:xfrm>
            <a:off x="7101000" y="2572713"/>
            <a:ext cx="1438200" cy="4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a:t>Quay tay đẩy</a:t>
            </a:r>
            <a:endParaRPr/>
          </a:p>
        </p:txBody>
      </p:sp>
      <p:sp>
        <p:nvSpPr>
          <p:cNvPr id="142" name="Google Shape;142;p26"/>
          <p:cNvSpPr txBox="1"/>
          <p:nvPr/>
        </p:nvSpPr>
        <p:spPr>
          <a:xfrm>
            <a:off x="7051075" y="3058425"/>
            <a:ext cx="1438200" cy="4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a:t>Dừng chờ vật rớt </a:t>
            </a:r>
            <a:endParaRPr/>
          </a:p>
        </p:txBody>
      </p:sp>
      <p:sp>
        <p:nvSpPr>
          <p:cNvPr id="143" name="Google Shape;143;p26"/>
          <p:cNvSpPr txBox="1"/>
          <p:nvPr/>
        </p:nvSpPr>
        <p:spPr>
          <a:xfrm>
            <a:off x="7101000" y="3544113"/>
            <a:ext cx="1438200" cy="4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a:t>Đưa tay đẩy về vị trí cũ</a:t>
            </a:r>
            <a:endParaRPr/>
          </a:p>
        </p:txBody>
      </p:sp>
      <p:sp>
        <p:nvSpPr>
          <p:cNvPr id="144" name="Google Shape;144;p26"/>
          <p:cNvSpPr txBox="1"/>
          <p:nvPr/>
        </p:nvSpPr>
        <p:spPr>
          <a:xfrm>
            <a:off x="7160925" y="4189513"/>
            <a:ext cx="1438200" cy="4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a:t>Đưa thanh trượt về vị trí cũ</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150" name="Google Shape;150;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a:t>Cài đặt từ giải thuật.</a:t>
            </a:r>
            <a:endParaRPr/>
          </a:p>
        </p:txBody>
      </p:sp>
      <p:pic>
        <p:nvPicPr>
          <p:cNvPr id="151" name="Google Shape;151;p27"/>
          <p:cNvPicPr preferRelativeResize="0"/>
          <p:nvPr/>
        </p:nvPicPr>
        <p:blipFill>
          <a:blip r:embed="rId4">
            <a:alphaModFix/>
          </a:blip>
          <a:stretch>
            <a:fillRect/>
          </a:stretch>
        </p:blipFill>
        <p:spPr>
          <a:xfrm>
            <a:off x="0" y="1581438"/>
            <a:ext cx="9144002" cy="32775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0"/>
            <a:ext cx="162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 </a:t>
            </a:r>
            <a:endParaRPr b="1"/>
          </a:p>
        </p:txBody>
      </p:sp>
      <p:sp>
        <p:nvSpPr>
          <p:cNvPr id="157" name="Google Shape;157;p2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8" name="Google Shape;158;p2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9" name="Google Shape;159;p28"/>
          <p:cNvPicPr preferRelativeResize="0"/>
          <p:nvPr/>
        </p:nvPicPr>
        <p:blipFill>
          <a:blip r:embed="rId4">
            <a:alphaModFix/>
          </a:blip>
          <a:stretch>
            <a:fillRect/>
          </a:stretch>
        </p:blipFill>
        <p:spPr>
          <a:xfrm>
            <a:off x="2015964" y="0"/>
            <a:ext cx="3596723" cy="5143500"/>
          </a:xfrm>
          <a:prstGeom prst="rect">
            <a:avLst/>
          </a:prstGeom>
          <a:noFill/>
          <a:ln>
            <a:noFill/>
          </a:ln>
        </p:spPr>
      </p:pic>
      <p:pic>
        <p:nvPicPr>
          <p:cNvPr id="160" name="Google Shape;160;p28"/>
          <p:cNvPicPr preferRelativeResize="0"/>
          <p:nvPr/>
        </p:nvPicPr>
        <p:blipFill>
          <a:blip r:embed="rId5">
            <a:alphaModFix/>
          </a:blip>
          <a:stretch>
            <a:fillRect/>
          </a:stretch>
        </p:blipFill>
        <p:spPr>
          <a:xfrm>
            <a:off x="5534199" y="0"/>
            <a:ext cx="3609802"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4" name="Shape 164"/>
        <p:cNvGrpSpPr/>
        <p:nvPr/>
      </p:nvGrpSpPr>
      <p:grpSpPr>
        <a:xfrm>
          <a:off x="0" y="0"/>
          <a:ext cx="0" cy="0"/>
          <a:chOff x="0" y="0"/>
          <a:chExt cx="0" cy="0"/>
        </a:xfrm>
      </p:grpSpPr>
      <p:sp>
        <p:nvSpPr>
          <p:cNvPr id="165" name="Google Shape;165;p29"/>
          <p:cNvSpPr txBox="1"/>
          <p:nvPr>
            <p:ph type="title"/>
          </p:nvPr>
        </p:nvSpPr>
        <p:spPr>
          <a:xfrm>
            <a:off x="373725"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 </a:t>
            </a:r>
            <a:endParaRPr b="1"/>
          </a:p>
        </p:txBody>
      </p:sp>
      <p:sp>
        <p:nvSpPr>
          <p:cNvPr id="166" name="Google Shape;166;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67" name="Google Shape;167;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8" name="Google Shape;168;p29"/>
          <p:cNvPicPr preferRelativeResize="0"/>
          <p:nvPr/>
        </p:nvPicPr>
        <p:blipFill rotWithShape="1">
          <a:blip r:embed="rId4">
            <a:alphaModFix/>
          </a:blip>
          <a:srcRect b="9999" l="0" r="0" t="0"/>
          <a:stretch/>
        </p:blipFill>
        <p:spPr>
          <a:xfrm>
            <a:off x="4572000" y="-31697"/>
            <a:ext cx="4572000" cy="5175197"/>
          </a:xfrm>
          <a:prstGeom prst="rect">
            <a:avLst/>
          </a:prstGeom>
          <a:noFill/>
          <a:ln>
            <a:noFill/>
          </a:ln>
        </p:spPr>
      </p:pic>
      <p:pic>
        <p:nvPicPr>
          <p:cNvPr id="169" name="Google Shape;169;p29"/>
          <p:cNvPicPr preferRelativeResize="0"/>
          <p:nvPr/>
        </p:nvPicPr>
        <p:blipFill>
          <a:blip r:embed="rId5">
            <a:alphaModFix/>
          </a:blip>
          <a:stretch>
            <a:fillRect/>
          </a:stretch>
        </p:blipFill>
        <p:spPr>
          <a:xfrm>
            <a:off x="373725" y="945225"/>
            <a:ext cx="4198275" cy="4198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0"/>
            <a:ext cx="8520600" cy="5727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b="1" lang="vi"/>
              <a:t>DESIGN</a:t>
            </a:r>
            <a:endParaRPr b="1"/>
          </a:p>
        </p:txBody>
      </p:sp>
      <p:sp>
        <p:nvSpPr>
          <p:cNvPr id="175" name="Google Shape;175;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solidFill>
                  <a:srgbClr val="000000"/>
                </a:solidFill>
              </a:rPr>
              <a:t>Ưu điểm:</a:t>
            </a:r>
            <a:endParaRPr b="1">
              <a:solidFill>
                <a:srgbClr val="000000"/>
              </a:solidFill>
            </a:endParaRPr>
          </a:p>
          <a:p>
            <a:pPr indent="0" lvl="0" marL="0" rtl="0" algn="l">
              <a:spcBef>
                <a:spcPts val="1600"/>
              </a:spcBef>
              <a:spcAft>
                <a:spcPts val="0"/>
              </a:spcAft>
              <a:buNone/>
            </a:pPr>
            <a:r>
              <a:rPr lang="vi">
                <a:solidFill>
                  <a:srgbClr val="000000"/>
                </a:solidFill>
              </a:rPr>
              <a:t>- Thay đổi màu sắc các vật cần phân loại và vị trí chứa loại vật đó đơn giản.</a:t>
            </a:r>
            <a:endParaRPr>
              <a:solidFill>
                <a:srgbClr val="000000"/>
              </a:solidFill>
            </a:endParaRPr>
          </a:p>
          <a:p>
            <a:pPr indent="0" lvl="0" marL="0" rtl="0" algn="l">
              <a:spcBef>
                <a:spcPts val="1600"/>
              </a:spcBef>
              <a:spcAft>
                <a:spcPts val="0"/>
              </a:spcAft>
              <a:buNone/>
            </a:pPr>
            <a:r>
              <a:rPr lang="vi">
                <a:solidFill>
                  <a:srgbClr val="000000"/>
                </a:solidFill>
              </a:rPr>
              <a:t>- Dễ dàng thay đổi số màu cần phân loại.</a:t>
            </a:r>
            <a:endParaRPr>
              <a:solidFill>
                <a:srgbClr val="000000"/>
              </a:solidFill>
            </a:endParaRPr>
          </a:p>
          <a:p>
            <a:pPr indent="0" lvl="0" marL="0" rtl="0" algn="l">
              <a:spcBef>
                <a:spcPts val="1600"/>
              </a:spcBef>
              <a:spcAft>
                <a:spcPts val="0"/>
              </a:spcAft>
              <a:buNone/>
            </a:pPr>
            <a:r>
              <a:rPr b="1" lang="vi">
                <a:solidFill>
                  <a:srgbClr val="000000"/>
                </a:solidFill>
              </a:rPr>
              <a:t>Khuyết điểm:</a:t>
            </a:r>
            <a:endParaRPr b="1">
              <a:solidFill>
                <a:srgbClr val="000000"/>
              </a:solidFill>
            </a:endParaRPr>
          </a:p>
          <a:p>
            <a:pPr indent="0" lvl="0" marL="0" rtl="0" algn="l">
              <a:spcBef>
                <a:spcPts val="1600"/>
              </a:spcBef>
              <a:spcAft>
                <a:spcPts val="0"/>
              </a:spcAft>
              <a:buNone/>
            </a:pPr>
            <a:r>
              <a:rPr lang="vi">
                <a:solidFill>
                  <a:srgbClr val="000000"/>
                </a:solidFill>
              </a:rPr>
              <a:t>- Khó để phân loại quá nhiều màu sắc khác nhau.</a:t>
            </a:r>
            <a:endParaRPr>
              <a:solidFill>
                <a:srgbClr val="000000"/>
              </a:solidFill>
            </a:endParaRPr>
          </a:p>
          <a:p>
            <a:pPr indent="0" lvl="0" marL="0" rtl="0" algn="l">
              <a:spcBef>
                <a:spcPts val="1600"/>
              </a:spcBef>
              <a:spcAft>
                <a:spcPts val="1600"/>
              </a:spcAft>
              <a:buNone/>
            </a:pPr>
            <a:r>
              <a:rPr lang="vi">
                <a:solidFill>
                  <a:srgbClr val="000000"/>
                </a:solidFill>
              </a:rPr>
              <a:t>- Vật cần phân loại cần có kích thước cố định.</a:t>
            </a:r>
            <a:endParaRPr>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9" name="Shape 179"/>
        <p:cNvGrpSpPr/>
        <p:nvPr/>
      </p:nvGrpSpPr>
      <p:grpSpPr>
        <a:xfrm>
          <a:off x="0" y="0"/>
          <a:ext cx="0" cy="0"/>
          <a:chOff x="0" y="0"/>
          <a:chExt cx="0" cy="0"/>
        </a:xfrm>
      </p:grpSpPr>
      <p:sp>
        <p:nvSpPr>
          <p:cNvPr id="180" name="Google Shape;180;p3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vi" sz="5200"/>
              <a:t>IMPLEMENT </a:t>
            </a:r>
            <a:endParaRPr b="1" sz="5200"/>
          </a:p>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vi"/>
              <a:t>C</a:t>
            </a:r>
            <a:r>
              <a:rPr b="1" lang="vi"/>
              <a:t>ONCEIVE </a:t>
            </a:r>
            <a:endParaRPr b="1"/>
          </a:p>
        </p:txBody>
      </p:sp>
      <p:pic>
        <p:nvPicPr>
          <p:cNvPr id="61" name="Google Shape;61;p14"/>
          <p:cNvPicPr preferRelativeResize="0"/>
          <p:nvPr/>
        </p:nvPicPr>
        <p:blipFill>
          <a:blip r:embed="rId4">
            <a:alphaModFix/>
          </a:blip>
          <a:stretch>
            <a:fillRect/>
          </a:stretch>
        </p:blipFill>
        <p:spPr>
          <a:xfrm>
            <a:off x="152400" y="2949575"/>
            <a:ext cx="3629376" cy="20415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p32"/>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IMPLEMENT </a:t>
            </a:r>
            <a:endParaRPr b="1"/>
          </a:p>
        </p:txBody>
      </p:sp>
      <p:sp>
        <p:nvSpPr>
          <p:cNvPr id="186" name="Google Shape;186;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sz="1600">
                <a:solidFill>
                  <a:srgbClr val="000000"/>
                </a:solidFill>
              </a:rPr>
              <a:t>G</a:t>
            </a:r>
            <a:r>
              <a:rPr b="1" lang="vi" sz="1600">
                <a:solidFill>
                  <a:srgbClr val="000000"/>
                </a:solidFill>
              </a:rPr>
              <a:t>iải quyết yêu cầu kết cấu:</a:t>
            </a:r>
            <a:endParaRPr b="1" sz="1600">
              <a:solidFill>
                <a:srgbClr val="000000"/>
              </a:solidFill>
            </a:endParaRPr>
          </a:p>
          <a:p>
            <a:pPr indent="0" lvl="0" marL="0" rtl="0" algn="l">
              <a:spcBef>
                <a:spcPts val="1600"/>
              </a:spcBef>
              <a:spcAft>
                <a:spcPts val="0"/>
              </a:spcAft>
              <a:buNone/>
            </a:pPr>
            <a:r>
              <a:rPr lang="vi" sz="1600">
                <a:solidFill>
                  <a:srgbClr val="000000"/>
                </a:solidFill>
              </a:rPr>
              <a:t>- Yêu cầu thăng bằng: Robot có khay chứa khá dài và hơi lệch về một phía nên yêu cầu về giữ thăng bằng rất cao khi có nhiều đồ vật trong khay chứa.</a:t>
            </a:r>
            <a:endParaRPr sz="1600">
              <a:solidFill>
                <a:srgbClr val="000000"/>
              </a:solidFill>
            </a:endParaRPr>
          </a:p>
          <a:p>
            <a:pPr indent="0" lvl="0" marL="0" rtl="0" algn="l">
              <a:spcBef>
                <a:spcPts val="1600"/>
              </a:spcBef>
              <a:spcAft>
                <a:spcPts val="0"/>
              </a:spcAft>
              <a:buNone/>
            </a:pPr>
            <a:r>
              <a:rPr lang="vi" sz="1600">
                <a:solidFill>
                  <a:srgbClr val="000000"/>
                </a:solidFill>
              </a:rPr>
              <a:t>- Yêu cầu sensor color: Sensor Color cần đặt cách vật 1 – 2 cm để có thể nhận biết ánh sáng.</a:t>
            </a:r>
            <a:endParaRPr sz="1600">
              <a:solidFill>
                <a:srgbClr val="000000"/>
              </a:solidFill>
            </a:endParaRPr>
          </a:p>
          <a:p>
            <a:pPr indent="0" lvl="0" marL="0" rtl="0" algn="l">
              <a:spcBef>
                <a:spcPts val="1600"/>
              </a:spcBef>
              <a:spcAft>
                <a:spcPts val="0"/>
              </a:spcAft>
              <a:buNone/>
            </a:pPr>
            <a:r>
              <a:rPr b="1" lang="vi" sz="1600">
                <a:solidFill>
                  <a:srgbClr val="000000"/>
                </a:solidFill>
              </a:rPr>
              <a:t>Giải quyết  yêu cầu hoạt động:</a:t>
            </a:r>
            <a:endParaRPr b="1" sz="1600">
              <a:solidFill>
                <a:srgbClr val="000000"/>
              </a:solidFill>
            </a:endParaRPr>
          </a:p>
          <a:p>
            <a:pPr indent="0" lvl="0" marL="0" rtl="0" algn="l">
              <a:spcBef>
                <a:spcPts val="1600"/>
              </a:spcBef>
              <a:spcAft>
                <a:spcPts val="0"/>
              </a:spcAft>
              <a:buNone/>
            </a:pPr>
            <a:r>
              <a:rPr lang="vi" sz="1600">
                <a:solidFill>
                  <a:srgbClr val="000000"/>
                </a:solidFill>
              </a:rPr>
              <a:t>- Sensor Color: Nhận được màu thì robot bắt đầu hoạt động. Ngược lại thì tạm dừng và chờ.</a:t>
            </a:r>
            <a:endParaRPr sz="1600">
              <a:solidFill>
                <a:srgbClr val="000000"/>
              </a:solidFill>
            </a:endParaRPr>
          </a:p>
          <a:p>
            <a:pPr indent="0" lvl="0" marL="0" rtl="0" algn="l">
              <a:spcBef>
                <a:spcPts val="1600"/>
              </a:spcBef>
              <a:spcAft>
                <a:spcPts val="0"/>
              </a:spcAft>
              <a:buNone/>
            </a:pPr>
            <a:r>
              <a:rPr lang="vi" sz="1600">
                <a:solidFill>
                  <a:srgbClr val="000000"/>
                </a:solidFill>
              </a:rPr>
              <a:t>- Thanh trượt: Cần sự chính xác về góc quay để không bị phân loại nhầm.</a:t>
            </a:r>
            <a:endParaRPr sz="1600">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vi"/>
              <a:t>C</a:t>
            </a:r>
            <a:r>
              <a:rPr lang="vi"/>
              <a:t>ảm ơn thầy và các bạn đã lắng nghe!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C</a:t>
            </a:r>
            <a:r>
              <a:rPr b="1" lang="vi"/>
              <a:t>ONCEIVE </a:t>
            </a:r>
            <a:endParaRPr b="1"/>
          </a:p>
        </p:txBody>
      </p:sp>
      <p:sp>
        <p:nvSpPr>
          <p:cNvPr id="67" name="Google Shape;67;p15"/>
          <p:cNvSpPr txBox="1"/>
          <p:nvPr>
            <p:ph idx="1" type="body"/>
          </p:nvPr>
        </p:nvSpPr>
        <p:spPr>
          <a:xfrm>
            <a:off x="311700" y="863550"/>
            <a:ext cx="85206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vi">
                <a:solidFill>
                  <a:srgbClr val="000000"/>
                </a:solidFill>
              </a:rPr>
              <a:t>Ý tưởng:</a:t>
            </a:r>
            <a:endParaRPr b="1">
              <a:solidFill>
                <a:srgbClr val="000000"/>
              </a:solidFill>
            </a:endParaRPr>
          </a:p>
          <a:p>
            <a:pPr indent="0" lvl="0" marL="0" rtl="0" algn="l">
              <a:spcBef>
                <a:spcPts val="1600"/>
              </a:spcBef>
              <a:spcAft>
                <a:spcPts val="0"/>
              </a:spcAft>
              <a:buNone/>
            </a:pPr>
            <a:r>
              <a:rPr lang="vi">
                <a:solidFill>
                  <a:srgbClr val="000000"/>
                </a:solidFill>
              </a:rPr>
              <a:t>	- Tên sản phẩm: Phân loại theo màu sắc.</a:t>
            </a:r>
            <a:endParaRPr>
              <a:solidFill>
                <a:srgbClr val="000000"/>
              </a:solidFill>
            </a:endParaRPr>
          </a:p>
          <a:p>
            <a:pPr indent="0" lvl="0" marL="0" rtl="0" algn="l">
              <a:spcBef>
                <a:spcPts val="1600"/>
              </a:spcBef>
              <a:spcAft>
                <a:spcPts val="0"/>
              </a:spcAft>
              <a:buNone/>
            </a:pPr>
            <a:r>
              <a:rPr lang="vi">
                <a:solidFill>
                  <a:srgbClr val="000000"/>
                </a:solidFill>
              </a:rPr>
              <a:t>	- Mô tả: Robot tự động nhận diện màu sắc đồ vật và di chuyển đồ vật đến đúng vị trí màu của nó.</a:t>
            </a:r>
            <a:endParaRPr>
              <a:solidFill>
                <a:srgbClr val="000000"/>
              </a:solidFill>
            </a:endParaRPr>
          </a:p>
          <a:p>
            <a:pPr indent="0" lvl="0" marL="0" rtl="0" algn="l">
              <a:spcBef>
                <a:spcPts val="1600"/>
              </a:spcBef>
              <a:spcAft>
                <a:spcPts val="1600"/>
              </a:spcAft>
              <a:buNone/>
            </a:pPr>
            <a:r>
              <a:rPr b="1" lang="vi">
                <a:solidFill>
                  <a:srgbClr val="000000"/>
                </a:solidFill>
              </a:rPr>
              <a:t>Ứng dụng: </a:t>
            </a:r>
            <a:r>
              <a:rPr lang="vi">
                <a:solidFill>
                  <a:srgbClr val="000000"/>
                </a:solidFill>
              </a:rPr>
              <a:t>Phát triển robot phân loại theo màu sắc để tạo ra các con robot có thể phân loại rác, phân loại các đồ vật phức tạp hơn dựa theo màu sắc của chúng.</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1" name="Shape 71"/>
        <p:cNvGrpSpPr/>
        <p:nvPr/>
      </p:nvGrpSpPr>
      <p:grpSpPr>
        <a:xfrm>
          <a:off x="0" y="0"/>
          <a:ext cx="0" cy="0"/>
          <a:chOff x="0" y="0"/>
          <a:chExt cx="0" cy="0"/>
        </a:xfrm>
      </p:grpSpPr>
      <p:sp>
        <p:nvSpPr>
          <p:cNvPr id="72" name="Google Shape;72;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vi" sz="5200"/>
              <a:t>DESIGN </a:t>
            </a:r>
            <a:endParaRPr b="1" sz="5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Google Shape;77;p17"/>
          <p:cNvSpPr txBox="1"/>
          <p:nvPr>
            <p:ph type="title"/>
          </p:nvPr>
        </p:nvSpPr>
        <p:spPr>
          <a:xfrm>
            <a:off x="311700" y="0"/>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vi"/>
              <a:t>DESIGN</a:t>
            </a:r>
            <a:endParaRPr b="1"/>
          </a:p>
        </p:txBody>
      </p:sp>
      <p:sp>
        <p:nvSpPr>
          <p:cNvPr id="78" name="Google Shape;78;p17"/>
          <p:cNvSpPr txBox="1"/>
          <p:nvPr>
            <p:ph idx="1" type="body"/>
          </p:nvPr>
        </p:nvSpPr>
        <p:spPr>
          <a:xfrm>
            <a:off x="311700" y="7829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sz="1700">
                <a:solidFill>
                  <a:srgbClr val="000000"/>
                </a:solidFill>
              </a:rPr>
              <a:t>Ch</a:t>
            </a:r>
            <a:r>
              <a:rPr b="1" lang="vi" sz="1700">
                <a:solidFill>
                  <a:srgbClr val="000000"/>
                </a:solidFill>
              </a:rPr>
              <a:t>ức năng dự kiến:</a:t>
            </a:r>
            <a:endParaRPr b="1" sz="1700">
              <a:solidFill>
                <a:srgbClr val="000000"/>
              </a:solidFill>
            </a:endParaRPr>
          </a:p>
          <a:p>
            <a:pPr indent="0" lvl="0" marL="0" rtl="0" algn="l">
              <a:spcBef>
                <a:spcPts val="1600"/>
              </a:spcBef>
              <a:spcAft>
                <a:spcPts val="0"/>
              </a:spcAft>
              <a:buNone/>
            </a:pPr>
            <a:r>
              <a:rPr lang="vi" sz="1600">
                <a:solidFill>
                  <a:srgbClr val="000000"/>
                </a:solidFill>
              </a:rPr>
              <a:t>- Nhận diện.</a:t>
            </a:r>
            <a:endParaRPr sz="1600">
              <a:solidFill>
                <a:srgbClr val="000000"/>
              </a:solidFill>
            </a:endParaRPr>
          </a:p>
          <a:p>
            <a:pPr indent="0" lvl="0" marL="0" rtl="0" algn="l">
              <a:spcBef>
                <a:spcPts val="1600"/>
              </a:spcBef>
              <a:spcAft>
                <a:spcPts val="0"/>
              </a:spcAft>
              <a:buNone/>
            </a:pPr>
            <a:r>
              <a:rPr lang="vi" sz="1600">
                <a:solidFill>
                  <a:srgbClr val="000000"/>
                </a:solidFill>
              </a:rPr>
              <a:t>	+ Mô tả:  Robot nhận diện màu sắc của đồ vật. Sau đó điều khiển góc nghiêng của thanh trượt tới đúng vị trí cần phân loại. </a:t>
            </a:r>
            <a:endParaRPr sz="1600">
              <a:solidFill>
                <a:srgbClr val="000000"/>
              </a:solidFill>
            </a:endParaRPr>
          </a:p>
          <a:p>
            <a:pPr indent="0" lvl="0" marL="0" rtl="0" algn="l">
              <a:spcBef>
                <a:spcPts val="1600"/>
              </a:spcBef>
              <a:spcAft>
                <a:spcPts val="0"/>
              </a:spcAft>
              <a:buNone/>
            </a:pPr>
            <a:r>
              <a:rPr lang="vi" sz="1600">
                <a:solidFill>
                  <a:srgbClr val="000000"/>
                </a:solidFill>
              </a:rPr>
              <a:t>	+ Chi tiết: Color Sensor sẽ xác định màu vật. Motor của thanh trượt quay 1 góc cố định tùy theo màu để khi đồ vật rớt xuống thanh trượt và di chuyển đến đúng vị trí cần phân loại.</a:t>
            </a:r>
            <a:endParaRPr sz="1600">
              <a:solidFill>
                <a:srgbClr val="000000"/>
              </a:solidFill>
            </a:endParaRPr>
          </a:p>
          <a:p>
            <a:pPr indent="0" lvl="0" marL="0" rtl="0" algn="l">
              <a:spcBef>
                <a:spcPts val="1600"/>
              </a:spcBef>
              <a:spcAft>
                <a:spcPts val="0"/>
              </a:spcAft>
              <a:buNone/>
            </a:pPr>
            <a:r>
              <a:rPr lang="vi" sz="1600">
                <a:solidFill>
                  <a:srgbClr val="000000"/>
                </a:solidFill>
              </a:rPr>
              <a:t>- Đẩy vật tới đúng vị trí cần tới.</a:t>
            </a:r>
            <a:endParaRPr sz="1600">
              <a:solidFill>
                <a:srgbClr val="000000"/>
              </a:solidFill>
            </a:endParaRPr>
          </a:p>
          <a:p>
            <a:pPr indent="0" lvl="0" marL="0" rtl="0" algn="l">
              <a:spcBef>
                <a:spcPts val="1600"/>
              </a:spcBef>
              <a:spcAft>
                <a:spcPts val="0"/>
              </a:spcAft>
              <a:buNone/>
            </a:pPr>
            <a:r>
              <a:rPr lang="vi" sz="1600">
                <a:solidFill>
                  <a:srgbClr val="000000"/>
                </a:solidFill>
              </a:rPr>
              <a:t>	+ Mô tả: Robot đẩy đồ vật xuống thanh trượt.</a:t>
            </a:r>
            <a:endParaRPr sz="1600">
              <a:solidFill>
                <a:srgbClr val="000000"/>
              </a:solidFill>
            </a:endParaRPr>
          </a:p>
          <a:p>
            <a:pPr indent="0" lvl="0" marL="0" rtl="0" algn="l">
              <a:spcBef>
                <a:spcPts val="1600"/>
              </a:spcBef>
              <a:spcAft>
                <a:spcPts val="1600"/>
              </a:spcAft>
              <a:buNone/>
            </a:pPr>
            <a:r>
              <a:rPr lang="vi" sz="1600">
                <a:solidFill>
                  <a:srgbClr val="000000"/>
                </a:solidFill>
              </a:rPr>
              <a:t>	+ Chi tiết: Motor của tay đẩy quay, thanh đẩy tiến về phía trước đẩy vật cản.</a:t>
            </a:r>
            <a:endParaRPr sz="16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Google Shape;83;p18"/>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a:t>
            </a:r>
            <a:endParaRPr b="1"/>
          </a:p>
        </p:txBody>
      </p:sp>
      <p:sp>
        <p:nvSpPr>
          <p:cNvPr id="84" name="Google Shape;84;p18"/>
          <p:cNvSpPr txBox="1"/>
          <p:nvPr>
            <p:ph idx="1" type="body"/>
          </p:nvPr>
        </p:nvSpPr>
        <p:spPr>
          <a:xfrm>
            <a:off x="311700" y="7829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C</a:t>
            </a:r>
            <a:r>
              <a:rPr b="1" lang="vi"/>
              <a:t>ấu trúc:</a:t>
            </a:r>
            <a:endParaRPr b="1"/>
          </a:p>
          <a:p>
            <a:pPr indent="0" lvl="0" marL="0" rtl="0" algn="l">
              <a:spcBef>
                <a:spcPts val="1600"/>
              </a:spcBef>
              <a:spcAft>
                <a:spcPts val="0"/>
              </a:spcAft>
              <a:buNone/>
            </a:pPr>
            <a:r>
              <a:rPr b="1" lang="vi"/>
              <a:t>- </a:t>
            </a:r>
            <a:r>
              <a:rPr lang="vi"/>
              <a:t>2 motor</a:t>
            </a:r>
            <a:endParaRPr/>
          </a:p>
          <a:p>
            <a:pPr indent="0" lvl="0" marL="0" rtl="0" algn="l">
              <a:spcBef>
                <a:spcPts val="1600"/>
              </a:spcBef>
              <a:spcAft>
                <a:spcPts val="0"/>
              </a:spcAft>
              <a:buNone/>
            </a:pPr>
            <a:r>
              <a:rPr lang="vi"/>
              <a:t>- 1 color sensor</a:t>
            </a:r>
            <a:endParaRPr/>
          </a:p>
          <a:p>
            <a:pPr indent="0" lvl="0" marL="0" rtl="0" algn="l">
              <a:spcBef>
                <a:spcPts val="1600"/>
              </a:spcBef>
              <a:spcAft>
                <a:spcPts val="0"/>
              </a:spcAft>
              <a:buNone/>
            </a:pPr>
            <a:r>
              <a:rPr lang="vi"/>
              <a:t>- pin </a:t>
            </a:r>
            <a:endParaRPr/>
          </a:p>
          <a:p>
            <a:pPr indent="0" lvl="0" marL="0" rtl="0" algn="l">
              <a:spcBef>
                <a:spcPts val="1600"/>
              </a:spcBef>
              <a:spcAft>
                <a:spcPts val="0"/>
              </a:spcAft>
              <a:buNone/>
            </a:pPr>
            <a:r>
              <a:rPr lang="vi"/>
              <a:t>- Một số thanh ngang và thanh gấp khúc</a:t>
            </a:r>
            <a:endParaRPr/>
          </a:p>
          <a:p>
            <a:pPr indent="0" lvl="0" marL="0" rtl="0" algn="l">
              <a:spcBef>
                <a:spcPts val="1600"/>
              </a:spcBef>
              <a:spcAft>
                <a:spcPts val="0"/>
              </a:spcAft>
              <a:buNone/>
            </a:pPr>
            <a:r>
              <a:rPr lang="vi"/>
              <a:t>- Một số linh kiện gắn các thanh lego.</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title"/>
          </p:nvPr>
        </p:nvSpPr>
        <p:spPr>
          <a:xfrm>
            <a:off x="35165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vi"/>
              <a:t>DESIGN</a:t>
            </a:r>
            <a:endParaRPr b="1"/>
          </a:p>
        </p:txBody>
      </p:sp>
      <p:sp>
        <p:nvSpPr>
          <p:cNvPr id="90" name="Google Shape;90;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1" name="Google Shape;91;p19"/>
          <p:cNvPicPr preferRelativeResize="0"/>
          <p:nvPr/>
        </p:nvPicPr>
        <p:blipFill>
          <a:blip r:embed="rId4">
            <a:alphaModFix/>
          </a:blip>
          <a:stretch>
            <a:fillRect/>
          </a:stretch>
        </p:blipFill>
        <p:spPr>
          <a:xfrm>
            <a:off x="0" y="839255"/>
            <a:ext cx="9144001" cy="430424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20"/>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97" name="Google Shape;97;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8" name="Google Shape;98;p20"/>
          <p:cNvPicPr preferRelativeResize="0"/>
          <p:nvPr/>
        </p:nvPicPr>
        <p:blipFill>
          <a:blip r:embed="rId4">
            <a:alphaModFix/>
          </a:blip>
          <a:stretch>
            <a:fillRect/>
          </a:stretch>
        </p:blipFill>
        <p:spPr>
          <a:xfrm>
            <a:off x="0" y="658305"/>
            <a:ext cx="9144001" cy="430424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vi"/>
              <a:t>DESIGN</a:t>
            </a:r>
            <a:endParaRPr b="1"/>
          </a:p>
        </p:txBody>
      </p:sp>
      <p:sp>
        <p:nvSpPr>
          <p:cNvPr id="104" name="Google Shape;104;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5" name="Google Shape;105;p21"/>
          <p:cNvPicPr preferRelativeResize="0"/>
          <p:nvPr/>
        </p:nvPicPr>
        <p:blipFill>
          <a:blip r:embed="rId4">
            <a:alphaModFix/>
          </a:blip>
          <a:stretch>
            <a:fillRect/>
          </a:stretch>
        </p:blipFill>
        <p:spPr>
          <a:xfrm>
            <a:off x="0" y="619530"/>
            <a:ext cx="9144001" cy="430424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